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6541d46a5900t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7" descr="ecb4031e37cd.g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84888" y="2914650"/>
            <a:ext cx="33147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8" descr="0_89604_568ac41e_M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948488" y="1844675"/>
            <a:ext cx="1300162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52C08-236C-408A-A2E0-46F31ADE917D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4D203-18AA-47FA-A57E-CC9869135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0_a1a93_57fe433b_orig.gi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380288" y="2636838"/>
            <a:ext cx="2309812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7" descr="4db66d823c0a.g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992813" y="4219575"/>
            <a:ext cx="3151187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Группа 9"/>
          <p:cNvGrpSpPr>
            <a:grpSpLocks/>
          </p:cNvGrpSpPr>
          <p:nvPr/>
        </p:nvGrpSpPr>
        <p:grpSpPr bwMode="auto">
          <a:xfrm>
            <a:off x="1835150" y="5661025"/>
            <a:ext cx="7308850" cy="1196975"/>
            <a:chOff x="0" y="4793739"/>
            <a:chExt cx="9144000" cy="2064261"/>
          </a:xfrm>
        </p:grpSpPr>
        <p:pic>
          <p:nvPicPr>
            <p:cNvPr id="7" name="Рисунок 9" descr="0_fe7f9_3e19977b_orig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Рисунок 10" descr="0_fe7f9_3e19977b_orig.png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Группа 14"/>
          <p:cNvGrpSpPr>
            <a:grpSpLocks/>
          </p:cNvGrpSpPr>
          <p:nvPr/>
        </p:nvGrpSpPr>
        <p:grpSpPr bwMode="auto">
          <a:xfrm>
            <a:off x="0" y="5661025"/>
            <a:ext cx="7308850" cy="1196975"/>
            <a:chOff x="0" y="4793739"/>
            <a:chExt cx="9144000" cy="2064261"/>
          </a:xfrm>
        </p:grpSpPr>
        <p:pic>
          <p:nvPicPr>
            <p:cNvPr id="10" name="Рисунок 12" descr="0_fe7f9_3e19977b_orig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13" descr="0_fe7f9_3e19977b_orig.png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Рисунок 14" descr="Рисунок1.gif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0" y="4652963"/>
            <a:ext cx="14763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E8322-4845-4AD4-A94E-FB19EEEAC3F7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4E89-5E17-4879-8C3F-199E4F1B1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 descr="baby30.gi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4221163"/>
            <a:ext cx="2646363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 descr="551f743ee188.g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78550" y="4221163"/>
            <a:ext cx="296545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9"/>
          <p:cNvGrpSpPr>
            <a:grpSpLocks/>
          </p:cNvGrpSpPr>
          <p:nvPr/>
        </p:nvGrpSpPr>
        <p:grpSpPr bwMode="auto">
          <a:xfrm>
            <a:off x="1258888" y="6092825"/>
            <a:ext cx="7885112" cy="765175"/>
            <a:chOff x="1" y="5770398"/>
            <a:chExt cx="9143999" cy="1087602"/>
          </a:xfrm>
        </p:grpSpPr>
        <p:pic>
          <p:nvPicPr>
            <p:cNvPr id="6" name="Рисунок 9" descr="8bc5751b36aa55b03faa72cd4305b5eb_1329683174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1" y="5770398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0" descr="8bc5751b36aa55b03faa72cd4305b5eb_1329683174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3779912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Рисунок 11" descr="8bc5751b36aa55b03faa72cd4305b5eb_1329683174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5292080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Группа 12"/>
          <p:cNvGrpSpPr>
            <a:grpSpLocks/>
          </p:cNvGrpSpPr>
          <p:nvPr/>
        </p:nvGrpSpPr>
        <p:grpSpPr bwMode="auto">
          <a:xfrm>
            <a:off x="0" y="6092825"/>
            <a:ext cx="7885113" cy="765175"/>
            <a:chOff x="1" y="5770398"/>
            <a:chExt cx="9143999" cy="1087602"/>
          </a:xfrm>
        </p:grpSpPr>
        <p:pic>
          <p:nvPicPr>
            <p:cNvPr id="10" name="Рисунок 13" descr="8bc5751b36aa55b03faa72cd4305b5eb_1329683174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1" y="5770398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14" descr="8bc5751b36aa55b03faa72cd4305b5eb_1329683174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3779912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Рисунок 15" descr="8bc5751b36aa55b03faa72cd4305b5eb_1329683174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5292080" y="5770399"/>
              <a:ext cx="3851920" cy="1087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BA90-FB40-49D9-8A2F-C774EBA754A6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3366C-2DFE-4980-8FDA-EE0483E6A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b9c0b6dd666b.gi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25400" y="4005263"/>
            <a:ext cx="2125663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9"/>
          <p:cNvGrpSpPr>
            <a:grpSpLocks/>
          </p:cNvGrpSpPr>
          <p:nvPr/>
        </p:nvGrpSpPr>
        <p:grpSpPr bwMode="auto">
          <a:xfrm>
            <a:off x="0" y="5778500"/>
            <a:ext cx="9144000" cy="1079500"/>
            <a:chOff x="0" y="5777880"/>
            <a:chExt cx="9144000" cy="1080120"/>
          </a:xfrm>
        </p:grpSpPr>
        <p:pic>
          <p:nvPicPr>
            <p:cNvPr id="4" name="Рисунок 8" descr="0_a01d9_415b13cb_M.png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4823511" y="5777880"/>
              <a:ext cx="432048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Рисунок 9" descr="0_a01d9_415b13cb_M.png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1187624" y="5777880"/>
              <a:ext cx="432048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Рисунок 10" descr="0_a01d9_415b13cb_M.png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0" y="5777880"/>
              <a:ext cx="4320489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Рисунок 11" descr="386da46faaeb.gif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691313" y="3619500"/>
            <a:ext cx="25558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5B10D-54FA-4C38-8A9F-E7000B364B7A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BCB6-3EC8-4999-BFB6-E0B2579569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 descr="42373f9d2983.gi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300788" y="3860800"/>
            <a:ext cx="2987675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 descr="ec75d3390f56.g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4383088"/>
            <a:ext cx="2166938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8"/>
          <p:cNvGrpSpPr>
            <a:grpSpLocks/>
          </p:cNvGrpSpPr>
          <p:nvPr/>
        </p:nvGrpSpPr>
        <p:grpSpPr bwMode="auto">
          <a:xfrm>
            <a:off x="1835150" y="5876925"/>
            <a:ext cx="7308850" cy="981075"/>
            <a:chOff x="0" y="4793739"/>
            <a:chExt cx="9144000" cy="2064261"/>
          </a:xfrm>
        </p:grpSpPr>
        <p:pic>
          <p:nvPicPr>
            <p:cNvPr id="6" name="Рисунок 9" descr="0_fe7f9_3e19977b_orig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0" descr="0_fe7f9_3e19977b_orig.png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Группа 11"/>
          <p:cNvGrpSpPr>
            <a:grpSpLocks/>
          </p:cNvGrpSpPr>
          <p:nvPr/>
        </p:nvGrpSpPr>
        <p:grpSpPr bwMode="auto">
          <a:xfrm>
            <a:off x="0" y="5876925"/>
            <a:ext cx="7308850" cy="981075"/>
            <a:chOff x="0" y="4793739"/>
            <a:chExt cx="9144000" cy="2064261"/>
          </a:xfrm>
        </p:grpSpPr>
        <p:pic>
          <p:nvPicPr>
            <p:cNvPr id="9" name="Рисунок 12" descr="0_fe7f9_3e19977b_orig.pn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0" y="4793739"/>
              <a:ext cx="5688632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13" descr="0_fe7f9_3e19977b_orig.png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flipH="1">
              <a:off x="5076056" y="4793739"/>
              <a:ext cx="4067944" cy="2064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8D904-5F1E-4F6E-9B72-3A94116ACED7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A61CF-DCB6-49DE-BBDD-66C3444DA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rgbClr val="CCFFFF"/>
            </a:gs>
            <a:gs pos="100000">
              <a:schemeClr val="accent3">
                <a:lumMod val="20000"/>
                <a:lumOff val="8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7F9E1B-8684-448E-9309-151189DA05CF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ED1C7A-BC26-453D-B491-E0FBF67BD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899592" y="4221088"/>
            <a:ext cx="5904507" cy="23034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764704"/>
            <a:ext cx="633670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3490B"/>
                </a:solidFill>
                <a:latin typeface="Times New Roman"/>
                <a:ea typeface="+mj-ea"/>
                <a:cs typeface="+mj-cs"/>
              </a:rPr>
              <a:t>МБДОУ «Детский сад с. Алексеевка»  Базарно-</a:t>
            </a:r>
            <a:r>
              <a:rPr lang="ru-RU" b="1" dirty="0" err="1">
                <a:solidFill>
                  <a:srgbClr val="03490B"/>
                </a:solidFill>
                <a:latin typeface="Times New Roman"/>
                <a:ea typeface="+mj-ea"/>
                <a:cs typeface="+mj-cs"/>
              </a:rPr>
              <a:t>Карабулакского</a:t>
            </a:r>
            <a:r>
              <a:rPr lang="ru-RU" b="1" dirty="0">
                <a:solidFill>
                  <a:srgbClr val="03490B"/>
                </a:solidFill>
                <a:latin typeface="Times New Roman"/>
                <a:ea typeface="+mj-ea"/>
                <a:cs typeface="+mj-cs"/>
              </a:rPr>
              <a:t> муниципального района Саратовской области</a:t>
            </a:r>
            <a:r>
              <a:rPr lang="ru-RU" b="1" dirty="0" smtClean="0">
                <a:solidFill>
                  <a:srgbClr val="03490B"/>
                </a:solidFill>
                <a:latin typeface="Times New Roman"/>
                <a:ea typeface="+mj-ea"/>
                <a:cs typeface="+mj-cs"/>
              </a:rPr>
              <a:t>»</a:t>
            </a:r>
          </a:p>
          <a:p>
            <a:pPr algn="ctr"/>
            <a:endParaRPr lang="ru-RU" sz="5400" b="1" dirty="0">
              <a:solidFill>
                <a:srgbClr val="03490B"/>
              </a:solidFill>
              <a:latin typeface="Times New Roman"/>
              <a:ea typeface="+mj-ea"/>
              <a:cs typeface="+mj-cs"/>
            </a:endParaRPr>
          </a:p>
          <a:p>
            <a:pPr algn="ctr"/>
            <a:r>
              <a:rPr lang="ru-RU" sz="5400" b="1" dirty="0" smtClean="0">
                <a:latin typeface="+mn-lt"/>
              </a:rPr>
              <a:t>«Роль сказки в жизни дошкольников</a:t>
            </a:r>
            <a:r>
              <a:rPr lang="ru-RU" sz="5400" b="1" dirty="0" smtClean="0">
                <a:latin typeface="+mn-lt"/>
              </a:rPr>
              <a:t>»</a:t>
            </a:r>
          </a:p>
          <a:p>
            <a:pPr algn="ctr"/>
            <a:r>
              <a:rPr lang="ru-RU" sz="2000" b="1" dirty="0" smtClean="0">
                <a:latin typeface="+mn-lt"/>
              </a:rPr>
              <a:t>Подготовила: Сазонова Т.О.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1600" i="1" dirty="0" smtClean="0">
                <a:latin typeface="+mn-lt"/>
              </a:rPr>
              <a:t>«Через сказку, фантазию, игру, через неповторимое детское творчество — верная дорога к сердцу ребенка. Сказка, фантазия — это ключик, с помощью которого можно открыть эти истоки, и они забьют животворными ключами»</a:t>
            </a:r>
            <a:br>
              <a:rPr lang="ru-RU" sz="1600" i="1" dirty="0" smtClean="0">
                <a:latin typeface="+mn-lt"/>
              </a:rPr>
            </a:br>
            <a:r>
              <a:rPr lang="ru-RU" sz="1600" i="1" dirty="0" smtClean="0">
                <a:latin typeface="+mn-lt"/>
              </a:rPr>
              <a:t>                                                                                                           В. А. Сухомлинский.</a:t>
            </a:r>
            <a:br>
              <a:rPr lang="ru-RU" sz="1600" i="1" dirty="0" smtClean="0">
                <a:latin typeface="+mn-lt"/>
              </a:rPr>
            </a:br>
            <a:endParaRPr lang="ru-RU" sz="1600" i="1" dirty="0" smtClean="0">
              <a:latin typeface="+mn-lt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7272808" cy="4176464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У ребенка с помощью сказки вы сможете воспитать: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dirty="0" smtClean="0"/>
              <a:t>• </a:t>
            </a:r>
            <a:r>
              <a:rPr lang="ru-RU" sz="2000" b="1" dirty="0" smtClean="0"/>
              <a:t>Волю</a:t>
            </a:r>
            <a:r>
              <a:rPr lang="ru-RU" sz="2000" dirty="0" smtClean="0"/>
              <a:t> — сложное и многогранное качество личности.</a:t>
            </a:r>
          </a:p>
          <a:p>
            <a:pPr>
              <a:buNone/>
            </a:pPr>
            <a:r>
              <a:rPr lang="ru-RU" sz="2000" dirty="0" smtClean="0"/>
              <a:t>• </a:t>
            </a:r>
            <a:r>
              <a:rPr lang="ru-RU" sz="2000" b="1" dirty="0" smtClean="0"/>
              <a:t>Веру в себя </a:t>
            </a:r>
            <a:r>
              <a:rPr lang="ru-RU" sz="2000" dirty="0" smtClean="0"/>
              <a:t>— умение противостоять неудачам.</a:t>
            </a:r>
          </a:p>
          <a:p>
            <a:pPr>
              <a:buNone/>
            </a:pPr>
            <a:r>
              <a:rPr lang="ru-RU" sz="2000" dirty="0" smtClean="0"/>
              <a:t>• </a:t>
            </a:r>
            <a:r>
              <a:rPr lang="ru-RU" sz="2000" b="1" dirty="0" smtClean="0"/>
              <a:t>Смелость</a:t>
            </a:r>
            <a:r>
              <a:rPr lang="ru-RU" sz="2000" dirty="0" smtClean="0"/>
              <a:t> — самообладание, бесстрашие, умение вести себя достойно в критических ситуациях.</a:t>
            </a:r>
          </a:p>
          <a:p>
            <a:pPr>
              <a:buNone/>
            </a:pPr>
            <a:r>
              <a:rPr lang="ru-RU" sz="2000" dirty="0" smtClean="0"/>
              <a:t>• </a:t>
            </a:r>
            <a:r>
              <a:rPr lang="ru-RU" sz="2000" b="1" dirty="0" smtClean="0"/>
              <a:t>Трудолюбие</a:t>
            </a:r>
            <a:r>
              <a:rPr lang="ru-RU" sz="2000" dirty="0" smtClean="0"/>
              <a:t> — нежелание сидеть без дела, стремление к полезному труду.</a:t>
            </a:r>
          </a:p>
          <a:p>
            <a:pPr>
              <a:buNone/>
            </a:pPr>
            <a:r>
              <a:rPr lang="ru-RU" sz="2000" dirty="0" smtClean="0"/>
              <a:t> • </a:t>
            </a:r>
            <a:r>
              <a:rPr lang="ru-RU" sz="2000" b="1" dirty="0" smtClean="0"/>
              <a:t>Настойчивость</a:t>
            </a:r>
            <a:r>
              <a:rPr lang="ru-RU" sz="2000" dirty="0" smtClean="0"/>
              <a:t> — терпение и выдержку при достижении цели.</a:t>
            </a:r>
          </a:p>
          <a:p>
            <a:pPr>
              <a:buNone/>
            </a:pPr>
            <a:r>
              <a:rPr lang="ru-RU" sz="2000" dirty="0" smtClean="0"/>
              <a:t> • </a:t>
            </a:r>
            <a:r>
              <a:rPr lang="ru-RU" sz="2000" b="1" dirty="0" smtClean="0"/>
              <a:t>Обязательность </a:t>
            </a:r>
            <a:r>
              <a:rPr lang="ru-RU" sz="2000" dirty="0" smtClean="0"/>
              <a:t>— умение держать слово.</a:t>
            </a:r>
          </a:p>
          <a:p>
            <a:pPr>
              <a:buNone/>
            </a:pPr>
            <a:r>
              <a:rPr lang="ru-RU" sz="2000" dirty="0" smtClean="0"/>
              <a:t> • </a:t>
            </a:r>
            <a:r>
              <a:rPr lang="ru-RU" sz="2000" b="1" dirty="0" smtClean="0"/>
              <a:t>Оптимизм</a:t>
            </a:r>
            <a:r>
              <a:rPr lang="ru-RU" sz="2000" dirty="0" smtClean="0"/>
              <a:t> — веру в успех, увлеченность, душевный подъем.</a:t>
            </a:r>
          </a:p>
          <a:p>
            <a:pPr>
              <a:buNone/>
            </a:pPr>
            <a:r>
              <a:rPr lang="ru-RU" sz="2000" dirty="0" smtClean="0"/>
              <a:t> • </a:t>
            </a:r>
            <a:r>
              <a:rPr lang="ru-RU" sz="2000" b="1" dirty="0" smtClean="0"/>
              <a:t>Целеустремленност</a:t>
            </a:r>
            <a:r>
              <a:rPr lang="ru-RU" sz="2000" dirty="0" smtClean="0"/>
              <a:t>ь — умение определять цель и настойчиво добиваться ее достижения.</a:t>
            </a:r>
          </a:p>
          <a:p>
            <a:pPr>
              <a:buNone/>
            </a:pPr>
            <a:r>
              <a:rPr lang="ru-RU" sz="2000" b="1" dirty="0" smtClean="0"/>
              <a:t> • Доброту и честность.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71600" y="589330"/>
            <a:ext cx="73803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 помощью сказки вы сможете развить у ребенка: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умение слушать;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умение познавать;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умение сравнивать, сопоставлять;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умение мыслить словами;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связную речь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мышление; внимание;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память;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воображение;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мимику лица и жесты;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эстетические чувства;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чувство юмора.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115616" y="332656"/>
            <a:ext cx="7128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сказки в воспитании детей.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115616" y="1042864"/>
            <a:ext cx="763284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Сказки – это неотъемлемая составляющая детского воспитания.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Очень важно, чтобы во время чтения сказок ребенок пребывал в хорошем настроении. </a:t>
            </a: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Читать сказку надо не спеша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и с удовольствием. </a:t>
            </a: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тарайтесь не отвлекаться во время чтения.  </a:t>
            </a:r>
          </a:p>
          <a:p>
            <a:pPr lvl="0" indent="190500" eaLnBrk="0" hangingPunct="0">
              <a:buFont typeface="Wingdings" pitchFamily="2" charset="2"/>
              <a:buChar char="v"/>
            </a:pPr>
            <a:r>
              <a:rPr lang="ru-RU" sz="2000" dirty="0">
                <a:latin typeface="+mn-lt"/>
              </a:rPr>
              <a:t>Создайте ритуал чтения перед сном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Роль сказок в воспитании ребенка состоит не только в приятном времяпровождении. Ведь ребенок неизбежно учиться понимать внутреннее состояние любимых героев, старается анализировать те или иные их поступки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11560" y="332656"/>
            <a:ext cx="78488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Каким образом сказка воспитывает?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11560" y="1237833"/>
            <a:ext cx="79928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 сказке важные для детей понятия даны образно.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Сказка заранее готовит ребёнка к сложным ситуациям, в которых он может оказаться, подсказывает пути решения сложных житейских задач.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Через сказку ребенок познает свое место в этом мире.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Сказка формирует характер, воспитывает душу.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Сказки развивают воображение и фантазию.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Ощутить близость общения с родными людьми, ощутить их любовь, пониманием и внимание к его проблемам.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Воспитание через сказку — это прекрасная возможность сохранить с ребенком близкие, доверительные отношения.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Сказка – это занимательный урок нравственности.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344816" cy="1143000"/>
          </a:xfrm>
        </p:spPr>
        <p:txBody>
          <a:bodyPr/>
          <a:lstStyle/>
          <a:p>
            <a:r>
              <a:rPr lang="ru-RU" sz="3200" b="1" dirty="0" smtClean="0">
                <a:latin typeface="+mn-lt"/>
              </a:rPr>
              <a:t>Как правильно читать ребёнку сказку:</a:t>
            </a:r>
            <a:br>
              <a:rPr lang="ru-RU" sz="3200" b="1" dirty="0" smtClean="0">
                <a:latin typeface="+mn-lt"/>
              </a:rPr>
            </a:br>
            <a:endParaRPr lang="ru-RU" sz="3200" b="1" dirty="0">
              <a:latin typeface="+mn-lt"/>
            </a:endParaRPr>
          </a:p>
        </p:txBody>
      </p:sp>
      <p:pic>
        <p:nvPicPr>
          <p:cNvPr id="3" name="Picture 8" descr="0_89604_568ac41e_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332655"/>
            <a:ext cx="1259632" cy="132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899592" y="1720552"/>
            <a:ext cx="756084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1.Старайтесь сказку именно рассказывать, а не читать.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2.Рассказывайте сказку с удовольствием, старайтесь не отвлекаться на посторонние дела.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3.Поучительные беседы должны быть короткими.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Если малыш изо дня в день просит рассказать одну и ту же сказку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рассказывайте.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Будьте осторожны с подробностями и иллюстрациями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Очень интересно поиграть в сказку, инсценировать её. В качестве персонажей можно использовать игрушки, фигурки, нарисованные и вырезанные, тени на стене.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83568" y="188640"/>
            <a:ext cx="74168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Рекомендации родителям по</a:t>
            </a:r>
          </a:p>
          <a:p>
            <a:pPr algn="ctr"/>
            <a:r>
              <a:rPr lang="ru-RU" sz="3200" b="1" dirty="0" smtClean="0">
                <a:latin typeface="+mn-lt"/>
              </a:rPr>
              <a:t> </a:t>
            </a:r>
            <a:r>
              <a:rPr lang="ru-RU" sz="3200" b="1" dirty="0">
                <a:latin typeface="+mn-lt"/>
              </a:rPr>
              <a:t>подбору </a:t>
            </a:r>
            <a:r>
              <a:rPr lang="ru-RU" sz="3200" b="1" dirty="0" smtClean="0">
                <a:latin typeface="+mn-lt"/>
              </a:rPr>
              <a:t>сказок</a:t>
            </a:r>
            <a:endParaRPr lang="ru-RU" sz="3200" dirty="0">
              <a:latin typeface="+mn-l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115616" y="1305054"/>
            <a:ext cx="756084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 возрасте с 2 до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лет - классические детские сказки с простым, повторяющимся сюжетом: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«Колобок», «Теремок», «Репка».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Спустя некоторое время можно приступать к более длинным и содержательным сказкам: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«Три поросенка», «Красная Шапочка».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 3 года происходит осознание ребенком собственного «Я». Для трехлетнего малыша наличие в сказке такого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героя-образца для подражания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(желательно одного пола с ним) обязательно.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 возрасте 3-5 лет важно подбирать сказки, в которых ясно, кто хороший, кто плохой, где добро, а где зло.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Детям дошкольного возраста (5-6 лет) предложите прочитать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детские детективы, повести Николая Носова.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Отличный прием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— сочинить сказку вместе с ребенком. В таком случае, воспитательный эффект будет сильнее, ведь он будет направлен на конкретного ребенка, с учетом его характера и той проблемы, которую нужно решить.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260648"/>
            <a:ext cx="66967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Практические рекомендации:</a:t>
            </a:r>
            <a:endParaRPr lang="ru-RU" sz="2800" dirty="0" smtClean="0">
              <a:latin typeface="+mn-lt"/>
            </a:endParaRPr>
          </a:p>
          <a:p>
            <a:pPr lvl="0" algn="ctr"/>
            <a:endParaRPr lang="ru-RU" dirty="0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67544" y="90872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1. Рассказывайте или читайте сказки вслух.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2. Рисуйте любимых персонажей.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67544" y="1484784"/>
            <a:ext cx="73448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3. Любимых сказочных героев можно сделать из разных материалов: пластилина, глины, старой куклы, из картона, цветной бумаги и других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4. Попросите ребенка пересказать отдельные эпизоды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67544" y="2708920"/>
            <a:ext cx="79928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5. Разыграйте диалог по ролям, имитируя действия и голос героев.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6. Предложите ребенку сделать аппликацию по сюжету сказки.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7. Попробуйте разгадывать сказки.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8. Выберите из знакомой книги со сказками картинку, попробуйте с ребёнком рассказать сказку по памяти.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9. Возьмите игрушку-героя из любой известной сказки и попробуйте всей семьей придумать рассказ о нем. Сказав одно предложение, передайте игрушку другому члену семьи, чтобы он продолжил рассказ.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835696" y="1700808"/>
            <a:ext cx="48245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Спасибо за внимание!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спитание сказкой">
  <a:themeElements>
    <a:clrScheme name="елочный">
      <a:dk1>
        <a:srgbClr val="003300"/>
      </a:dk1>
      <a:lt1>
        <a:srgbClr val="99FF99"/>
      </a:lt1>
      <a:dk2>
        <a:srgbClr val="006600"/>
      </a:dk2>
      <a:lt2>
        <a:srgbClr val="99FF66"/>
      </a:lt2>
      <a:accent1>
        <a:srgbClr val="FFFF00"/>
      </a:accent1>
      <a:accent2>
        <a:srgbClr val="66FF33"/>
      </a:accent2>
      <a:accent3>
        <a:srgbClr val="009900"/>
      </a:accent3>
      <a:accent4>
        <a:srgbClr val="FFFF99"/>
      </a:accent4>
      <a:accent5>
        <a:srgbClr val="6600FF"/>
      </a:accent5>
      <a:accent6>
        <a:srgbClr val="CCFF33"/>
      </a:accent6>
      <a:hlink>
        <a:srgbClr val="0000FF"/>
      </a:hlink>
      <a:folHlink>
        <a:srgbClr val="00CC66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Воспитание сказкой</Template>
  <TotalTime>234</TotalTime>
  <Words>741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Воспитание сказкой</vt:lpstr>
      <vt:lpstr>Презентация PowerPoint</vt:lpstr>
      <vt:lpstr>«Через сказку, фантазию, игру, через неповторимое детское творчество — верная дорога к сердцу ребенка. Сказка, фантазия — это ключик, с помощью которого можно открыть эти истоки, и они забьют животворными ключами»                                                                                                            В. А. Сухомлинский. </vt:lpstr>
      <vt:lpstr>Презентация PowerPoint</vt:lpstr>
      <vt:lpstr>Презентация PowerPoint</vt:lpstr>
      <vt:lpstr>Презентация PowerPoint</vt:lpstr>
      <vt:lpstr>Как правильно читать ребёнку сказку: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Пользователь</cp:lastModifiedBy>
  <cp:revision>6</cp:revision>
  <dcterms:created xsi:type="dcterms:W3CDTF">2016-10-13T04:43:02Z</dcterms:created>
  <dcterms:modified xsi:type="dcterms:W3CDTF">2025-01-21T08:24:00Z</dcterms:modified>
</cp:coreProperties>
</file>